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761" y="1145381"/>
            <a:ext cx="7640479" cy="3458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808"/>
              </a:lnSpc>
              <a:buNone/>
            </a:pPr>
            <a:r>
              <a:rPr lang="en-US" sz="544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в современной политике</a:t>
            </a:r>
            <a:endParaRPr lang="en-US" sz="5446" dirty="0"/>
          </a:p>
        </p:txBody>
      </p:sp>
      <p:sp>
        <p:nvSpPr>
          <p:cNvPr id="6" name="Text 3"/>
          <p:cNvSpPr/>
          <p:nvPr/>
        </p:nvSpPr>
        <p:spPr>
          <a:xfrm>
            <a:off x="751761" y="4904065"/>
            <a:ext cx="7640479" cy="16037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6"/>
              </a:lnSpc>
              <a:buNone/>
            </a:pPr>
            <a:r>
              <a:rPr lang="en-US" sz="157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- влиятельная группа специалистов в современном обществе, обладающих глубокими знаниями в технических и научных областях. Их цели и задачи включают разработку инновационных решений, внедрение новых технологий, а также экспертный вклад в политические процессы и принятие государственных решений.</a:t>
            </a:r>
            <a:endParaRPr lang="en-US" sz="1579" dirty="0"/>
          </a:p>
        </p:txBody>
      </p:sp>
      <p:sp>
        <p:nvSpPr>
          <p:cNvPr id="7" name="Shape 4"/>
          <p:cNvSpPr/>
          <p:nvPr/>
        </p:nvSpPr>
        <p:spPr>
          <a:xfrm>
            <a:off x="751761" y="6748343"/>
            <a:ext cx="320754" cy="320754"/>
          </a:xfrm>
          <a:prstGeom prst="roundRect">
            <a:avLst>
              <a:gd name="adj" fmla="val 2850497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1" y="6755963"/>
            <a:ext cx="305514" cy="3055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72647" y="6733342"/>
            <a:ext cx="2620208" cy="350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3"/>
              </a:lnSpc>
              <a:buNone/>
            </a:pPr>
            <a:r>
              <a:rPr lang="en-US" sz="1973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by Чумовая Лисичка</a:t>
            </a:r>
            <a:endParaRPr lang="en-US" sz="1973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648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765465" y="559713"/>
            <a:ext cx="9099471" cy="1908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08"/>
              </a:lnSpc>
              <a:buNone/>
            </a:pPr>
            <a:r>
              <a:rPr lang="en-US" sz="400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Значение научно-технической интеллигенции в современной политике</a:t>
            </a:r>
            <a:endParaRPr lang="en-US" sz="4007" dirty="0"/>
          </a:p>
        </p:txBody>
      </p:sp>
      <p:sp>
        <p:nvSpPr>
          <p:cNvPr id="5" name="Shape 3"/>
          <p:cNvSpPr/>
          <p:nvPr/>
        </p:nvSpPr>
        <p:spPr>
          <a:xfrm>
            <a:off x="2765465" y="3084790"/>
            <a:ext cx="356116" cy="356116"/>
          </a:xfrm>
          <a:prstGeom prst="roundRect">
            <a:avLst>
              <a:gd name="adj" fmla="val 2572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325058" y="3103840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Влиятельный голос</a:t>
            </a:r>
            <a:endParaRPr lang="en-US" sz="2003" dirty="0"/>
          </a:p>
        </p:txBody>
      </p:sp>
      <p:sp>
        <p:nvSpPr>
          <p:cNvPr id="7" name="Text 5"/>
          <p:cNvSpPr/>
          <p:nvPr/>
        </p:nvSpPr>
        <p:spPr>
          <a:xfrm>
            <a:off x="3325058" y="3543895"/>
            <a:ext cx="3888462" cy="1628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обладает авторитетом и уникальными знаниями, что позволяет им оказывать существенное влияние на политические решения.</a:t>
            </a:r>
            <a:endParaRPr lang="en-US" sz="1603" dirty="0"/>
          </a:p>
        </p:txBody>
      </p:sp>
      <p:sp>
        <p:nvSpPr>
          <p:cNvPr id="8" name="Shape 6"/>
          <p:cNvSpPr/>
          <p:nvPr/>
        </p:nvSpPr>
        <p:spPr>
          <a:xfrm>
            <a:off x="7416998" y="3084790"/>
            <a:ext cx="356116" cy="356116"/>
          </a:xfrm>
          <a:prstGeom prst="roundRect">
            <a:avLst>
              <a:gd name="adj" fmla="val 2572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976592" y="3103840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Связь с прогрессом</a:t>
            </a:r>
            <a:endParaRPr lang="en-US" sz="2003" dirty="0"/>
          </a:p>
        </p:txBody>
      </p:sp>
      <p:sp>
        <p:nvSpPr>
          <p:cNvPr id="10" name="Text 8"/>
          <p:cNvSpPr/>
          <p:nvPr/>
        </p:nvSpPr>
        <p:spPr>
          <a:xfrm>
            <a:off x="7976592" y="3543895"/>
            <a:ext cx="3888462" cy="1628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Их участие в политике обеспечивает более прогрессивный и наукоориентированный подход к решению насущных проблем общества.</a:t>
            </a:r>
            <a:endParaRPr lang="en-US" sz="1603" dirty="0"/>
          </a:p>
        </p:txBody>
      </p:sp>
      <p:sp>
        <p:nvSpPr>
          <p:cNvPr id="11" name="Shape 9"/>
          <p:cNvSpPr/>
          <p:nvPr/>
        </p:nvSpPr>
        <p:spPr>
          <a:xfrm>
            <a:off x="2765465" y="5586055"/>
            <a:ext cx="356116" cy="356116"/>
          </a:xfrm>
          <a:prstGeom prst="roundRect">
            <a:avLst>
              <a:gd name="adj" fmla="val 2572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325058" y="5605105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Этический вектор</a:t>
            </a:r>
            <a:endParaRPr lang="en-US" sz="2003" dirty="0"/>
          </a:p>
        </p:txBody>
      </p:sp>
      <p:sp>
        <p:nvSpPr>
          <p:cNvPr id="13" name="Text 11"/>
          <p:cNvSpPr/>
          <p:nvPr/>
        </p:nvSpPr>
        <p:spPr>
          <a:xfrm>
            <a:off x="3325058" y="6045160"/>
            <a:ext cx="3888462" cy="1303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стремится к тому, чтобы политика находилась под влиянием научных принципов и заботы об общем благе.</a:t>
            </a:r>
            <a:endParaRPr lang="en-US" sz="1603" dirty="0"/>
          </a:p>
        </p:txBody>
      </p:sp>
      <p:sp>
        <p:nvSpPr>
          <p:cNvPr id="14" name="Shape 12"/>
          <p:cNvSpPr/>
          <p:nvPr/>
        </p:nvSpPr>
        <p:spPr>
          <a:xfrm>
            <a:off x="7416998" y="5586055"/>
            <a:ext cx="356116" cy="356116"/>
          </a:xfrm>
          <a:prstGeom prst="roundRect">
            <a:avLst>
              <a:gd name="adj" fmla="val 2572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976592" y="5605105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Залог будущего</a:t>
            </a:r>
            <a:endParaRPr lang="en-US" sz="2003" dirty="0"/>
          </a:p>
        </p:txBody>
      </p:sp>
      <p:sp>
        <p:nvSpPr>
          <p:cNvPr id="16" name="Text 14"/>
          <p:cNvSpPr/>
          <p:nvPr/>
        </p:nvSpPr>
        <p:spPr>
          <a:xfrm>
            <a:off x="7976592" y="6045160"/>
            <a:ext cx="3888462" cy="1628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64"/>
              </a:lnSpc>
              <a:buNone/>
            </a:pPr>
            <a:r>
              <a:rPr lang="en-US" sz="160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Активная роль в политике научно-технической интеллигенции является ключевым условием устойчивого развития страны в условиях технологических трансформаций.</a:t>
            </a:r>
            <a:endParaRPr lang="en-US" sz="1603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826889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Определение научно-технической интеллигенции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24326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представляет собой образованную часть общества, чья деятельность связана с наукой, технологиями и инновациями. Это люди, которые обладают глубокими знаниями в своих областях и используют их для решения сложных задач, связанных с развитием науки и техники.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270182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Они играют важную роль в формировании и реализации государственной политики, рекомендуя решения, основанные на научных данных и техническом прогрессе. Их участие в политических процессах помогает обеспечить, чтобы решения основывались на объективной информации и учитывали долгосрочные последствия.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68783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Роль научно-технической интеллигенции в политике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703790" y="3520916"/>
            <a:ext cx="957810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играет ключевую роль в разработке и внедрении новых технологий, которые оказывают серьезное влияние на политическую сферу.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703790" y="4320540"/>
            <a:ext cx="95781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Эксперты из среды научно-технической интеллигенции предоставляют экспертизу и консультации политикам, помогая им принимать более обоснованные и эффективные решения.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5475565"/>
            <a:ext cx="95781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Влияние научно-технической интеллигенции проявляется в формировании государственной научно-технической политики, регулировании новых технологий, а также в участии в разработке стратегических программ развития.</a:t>
            </a:r>
            <a:endParaRPr lang="en-US" sz="1750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79208" y="667583"/>
            <a:ext cx="8414266" cy="117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31"/>
              </a:lnSpc>
              <a:buNone/>
            </a:pPr>
            <a:r>
              <a:rPr lang="en-US" sz="370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Цели и задачи научно-технической интеллигенции</a:t>
            </a:r>
            <a:endParaRPr lang="en-US" sz="3705" dirty="0"/>
          </a:p>
        </p:txBody>
      </p:sp>
      <p:sp>
        <p:nvSpPr>
          <p:cNvPr id="6" name="Shape 3"/>
          <p:cNvSpPr/>
          <p:nvPr/>
        </p:nvSpPr>
        <p:spPr>
          <a:xfrm>
            <a:off x="1542693" y="2126218"/>
            <a:ext cx="37624" cy="5435798"/>
          </a:xfrm>
          <a:prstGeom prst="roundRect">
            <a:avLst>
              <a:gd name="adj" fmla="val 225115"/>
            </a:avLst>
          </a:prstGeom>
          <a:solidFill>
            <a:srgbClr val="CCCCCC"/>
          </a:solidFill>
          <a:ln/>
        </p:spPr>
      </p:sp>
      <p:sp>
        <p:nvSpPr>
          <p:cNvPr id="7" name="Shape 4"/>
          <p:cNvSpPr/>
          <p:nvPr/>
        </p:nvSpPr>
        <p:spPr>
          <a:xfrm>
            <a:off x="1773198" y="2466142"/>
            <a:ext cx="658654" cy="37624"/>
          </a:xfrm>
          <a:prstGeom prst="roundRect">
            <a:avLst>
              <a:gd name="adj" fmla="val 225115"/>
            </a:avLst>
          </a:prstGeom>
          <a:solidFill>
            <a:srgbClr val="CCCCCC"/>
          </a:solidFill>
          <a:ln/>
        </p:spPr>
      </p:sp>
      <p:sp>
        <p:nvSpPr>
          <p:cNvPr id="8" name="Shape 5"/>
          <p:cNvSpPr/>
          <p:nvPr/>
        </p:nvSpPr>
        <p:spPr>
          <a:xfrm>
            <a:off x="1349812" y="2273260"/>
            <a:ext cx="423386" cy="423386"/>
          </a:xfrm>
          <a:prstGeom prst="roundRect">
            <a:avLst>
              <a:gd name="adj" fmla="val 20005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10189" y="2308503"/>
            <a:ext cx="102513" cy="352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79"/>
              </a:lnSpc>
              <a:buNone/>
            </a:pPr>
            <a:r>
              <a:rPr lang="en-US" sz="222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223" dirty="0"/>
          </a:p>
        </p:txBody>
      </p:sp>
      <p:sp>
        <p:nvSpPr>
          <p:cNvPr id="10" name="Text 7"/>
          <p:cNvSpPr/>
          <p:nvPr/>
        </p:nvSpPr>
        <p:spPr>
          <a:xfrm>
            <a:off x="2596634" y="2314337"/>
            <a:ext cx="3966448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6"/>
              </a:lnSpc>
              <a:buNone/>
            </a:pPr>
            <a:r>
              <a:rPr lang="en-US" sz="185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Формирование научной политики</a:t>
            </a:r>
            <a:endParaRPr lang="en-US" sz="1853" dirty="0"/>
          </a:p>
        </p:txBody>
      </p:sp>
      <p:sp>
        <p:nvSpPr>
          <p:cNvPr id="11" name="Text 8"/>
          <p:cNvSpPr/>
          <p:nvPr/>
        </p:nvSpPr>
        <p:spPr>
          <a:xfrm>
            <a:off x="2596634" y="2721293"/>
            <a:ext cx="7096839" cy="903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48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стремится к разработке и продвижению научно обоснованной государственной политики в сфере науки, технологий и инноваций.</a:t>
            </a:r>
            <a:endParaRPr lang="en-US" sz="1482" dirty="0"/>
          </a:p>
        </p:txBody>
      </p:sp>
      <p:sp>
        <p:nvSpPr>
          <p:cNvPr id="12" name="Shape 9"/>
          <p:cNvSpPr/>
          <p:nvPr/>
        </p:nvSpPr>
        <p:spPr>
          <a:xfrm>
            <a:off x="1773198" y="4340781"/>
            <a:ext cx="658654" cy="37624"/>
          </a:xfrm>
          <a:prstGeom prst="roundRect">
            <a:avLst>
              <a:gd name="adj" fmla="val 225115"/>
            </a:avLst>
          </a:prstGeom>
          <a:solidFill>
            <a:srgbClr val="CCCCCC"/>
          </a:solidFill>
          <a:ln/>
        </p:spPr>
      </p:sp>
      <p:sp>
        <p:nvSpPr>
          <p:cNvPr id="13" name="Shape 10"/>
          <p:cNvSpPr/>
          <p:nvPr/>
        </p:nvSpPr>
        <p:spPr>
          <a:xfrm>
            <a:off x="1349812" y="4147899"/>
            <a:ext cx="423386" cy="423386"/>
          </a:xfrm>
          <a:prstGeom prst="roundRect">
            <a:avLst>
              <a:gd name="adj" fmla="val 20005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95425" y="4183142"/>
            <a:ext cx="132159" cy="352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79"/>
              </a:lnSpc>
              <a:buNone/>
            </a:pPr>
            <a:r>
              <a:rPr lang="en-US" sz="222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223" dirty="0"/>
          </a:p>
        </p:txBody>
      </p:sp>
      <p:sp>
        <p:nvSpPr>
          <p:cNvPr id="15" name="Text 12"/>
          <p:cNvSpPr/>
          <p:nvPr/>
        </p:nvSpPr>
        <p:spPr>
          <a:xfrm>
            <a:off x="2596634" y="4188976"/>
            <a:ext cx="3613666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6"/>
              </a:lnSpc>
              <a:buNone/>
            </a:pPr>
            <a:r>
              <a:rPr lang="en-US" sz="185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Влияние на принятие решений</a:t>
            </a:r>
            <a:endParaRPr lang="en-US" sz="1853" dirty="0"/>
          </a:p>
        </p:txBody>
      </p:sp>
      <p:sp>
        <p:nvSpPr>
          <p:cNvPr id="16" name="Text 13"/>
          <p:cNvSpPr/>
          <p:nvPr/>
        </p:nvSpPr>
        <p:spPr>
          <a:xfrm>
            <a:off x="2596634" y="4595932"/>
            <a:ext cx="7096839" cy="903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48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Представители научно-технической интеллигенции активно участвуют в экспертных обсуждениях, консультируют лиц, принимающих решения, и влияют на выработку важных политических решений.</a:t>
            </a:r>
            <a:endParaRPr lang="en-US" sz="1482" dirty="0"/>
          </a:p>
        </p:txBody>
      </p:sp>
      <p:sp>
        <p:nvSpPr>
          <p:cNvPr id="17" name="Shape 14"/>
          <p:cNvSpPr/>
          <p:nvPr/>
        </p:nvSpPr>
        <p:spPr>
          <a:xfrm>
            <a:off x="1773198" y="6215420"/>
            <a:ext cx="658654" cy="37624"/>
          </a:xfrm>
          <a:prstGeom prst="roundRect">
            <a:avLst>
              <a:gd name="adj" fmla="val 225115"/>
            </a:avLst>
          </a:prstGeom>
          <a:solidFill>
            <a:srgbClr val="CCCCCC"/>
          </a:solidFill>
          <a:ln/>
        </p:spPr>
      </p:sp>
      <p:sp>
        <p:nvSpPr>
          <p:cNvPr id="18" name="Shape 15"/>
          <p:cNvSpPr/>
          <p:nvPr/>
        </p:nvSpPr>
        <p:spPr>
          <a:xfrm>
            <a:off x="1349812" y="6022538"/>
            <a:ext cx="423386" cy="423386"/>
          </a:xfrm>
          <a:prstGeom prst="roundRect">
            <a:avLst>
              <a:gd name="adj" fmla="val 20005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498163" y="6057781"/>
            <a:ext cx="126563" cy="352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79"/>
              </a:lnSpc>
              <a:buNone/>
            </a:pPr>
            <a:r>
              <a:rPr lang="en-US" sz="222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223" dirty="0"/>
          </a:p>
        </p:txBody>
      </p:sp>
      <p:sp>
        <p:nvSpPr>
          <p:cNvPr id="20" name="Text 17"/>
          <p:cNvSpPr/>
          <p:nvPr/>
        </p:nvSpPr>
        <p:spPr>
          <a:xfrm>
            <a:off x="2596634" y="6063615"/>
            <a:ext cx="2528054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6"/>
              </a:lnSpc>
              <a:buNone/>
            </a:pPr>
            <a:r>
              <a:rPr lang="en-US" sz="185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Популяризация науки</a:t>
            </a:r>
            <a:endParaRPr lang="en-US" sz="1853" dirty="0"/>
          </a:p>
        </p:txBody>
      </p:sp>
      <p:sp>
        <p:nvSpPr>
          <p:cNvPr id="21" name="Text 18"/>
          <p:cNvSpPr/>
          <p:nvPr/>
        </p:nvSpPr>
        <p:spPr>
          <a:xfrm>
            <a:off x="2596634" y="6470571"/>
            <a:ext cx="7096839" cy="903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48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стремится повысить общественное понимание и интерес к научно-техническому прогрессу, распространяя объективную информацию и знания.</a:t>
            </a:r>
            <a:endParaRPr lang="en-US" sz="1482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7720" y="763191"/>
            <a:ext cx="7528560" cy="26922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01"/>
              </a:lnSpc>
              <a:buNone/>
            </a:pPr>
            <a:r>
              <a:rPr lang="en-US" sz="424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Влияние научно-технической интеллигенции на политические решения</a:t>
            </a:r>
            <a:endParaRPr lang="en-US" sz="4241" dirty="0"/>
          </a:p>
        </p:txBody>
      </p:sp>
      <p:sp>
        <p:nvSpPr>
          <p:cNvPr id="6" name="Text 3"/>
          <p:cNvSpPr/>
          <p:nvPr/>
        </p:nvSpPr>
        <p:spPr>
          <a:xfrm>
            <a:off x="807720" y="3778448"/>
            <a:ext cx="7528560" cy="2067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оказывает значительное влияние на политические решения, предоставляя экспертные знания и объективные данные, необходимые для принятия обоснованных решений. Их роль заключается в информировании и консультировании лиц, принимающих решения, по техническим и научным вопросам, связанным с политикой.</a:t>
            </a:r>
            <a:endParaRPr lang="en-US" sz="1696" dirty="0"/>
          </a:p>
        </p:txBody>
      </p:sp>
      <p:sp>
        <p:nvSpPr>
          <p:cNvPr id="7" name="Text 4"/>
          <p:cNvSpPr/>
          <p:nvPr/>
        </p:nvSpPr>
        <p:spPr>
          <a:xfrm>
            <a:off x="807720" y="6088142"/>
            <a:ext cx="7528560" cy="1378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4"/>
              </a:lnSpc>
              <a:buNone/>
            </a:pPr>
            <a:r>
              <a:rPr lang="en-US" sz="169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Ученые и специалисты нередко выступают в роли советников, участвуя в разработке государственных программ и законопроектов. Их влияние особенно заметно в таких областях, как энергетика, экология, здравоохранение и развитие высоких технологий.</a:t>
            </a:r>
            <a:endParaRPr lang="en-US" sz="1696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663672" y="449223"/>
            <a:ext cx="7303056" cy="1531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020"/>
              </a:lnSpc>
              <a:buNone/>
            </a:pPr>
            <a:r>
              <a:rPr lang="en-US" sz="321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Примеры участия научно-технической интеллигенции в политике</a:t>
            </a:r>
            <a:endParaRPr lang="en-US" sz="3216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672" y="2307193"/>
            <a:ext cx="1641991" cy="10147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63672" y="3526155"/>
            <a:ext cx="1641991" cy="5103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0"/>
              </a:lnSpc>
              <a:buNone/>
            </a:pPr>
            <a:r>
              <a:rPr lang="en-US" sz="160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Экспертные советы</a:t>
            </a:r>
            <a:endParaRPr lang="en-US" sz="1608" dirty="0"/>
          </a:p>
        </p:txBody>
      </p:sp>
      <p:sp>
        <p:nvSpPr>
          <p:cNvPr id="7" name="Text 4"/>
          <p:cNvSpPr/>
          <p:nvPr/>
        </p:nvSpPr>
        <p:spPr>
          <a:xfrm>
            <a:off x="3663672" y="4134445"/>
            <a:ext cx="1641991" cy="2352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58"/>
              </a:lnSpc>
              <a:buNone/>
            </a:pPr>
            <a:r>
              <a:rPr lang="en-US" sz="128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Ученые и инженеры часто привлекаются в качестве консультантов для предоставления экспертных знаний при принятии политических решений.</a:t>
            </a:r>
            <a:endParaRPr lang="en-US" sz="1286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94" y="2307193"/>
            <a:ext cx="1641991" cy="10147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50694" y="3526155"/>
            <a:ext cx="1641991" cy="1020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0"/>
              </a:lnSpc>
              <a:buNone/>
            </a:pPr>
            <a:r>
              <a:rPr lang="en-US" sz="160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Лоббирование в законодательных органах</a:t>
            </a:r>
            <a:endParaRPr lang="en-US" sz="1608" dirty="0"/>
          </a:p>
        </p:txBody>
      </p:sp>
      <p:sp>
        <p:nvSpPr>
          <p:cNvPr id="10" name="Text 6"/>
          <p:cNvSpPr/>
          <p:nvPr/>
        </p:nvSpPr>
        <p:spPr>
          <a:xfrm>
            <a:off x="5550694" y="4644747"/>
            <a:ext cx="1641991" cy="28747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58"/>
              </a:lnSpc>
              <a:buNone/>
            </a:pPr>
            <a:r>
              <a:rPr lang="en-US" sz="128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Представители научно-технической интеллигенции активно участвуют в лоббировании законов и нормативных актов, отражающих их профессиональные интересы.</a:t>
            </a:r>
            <a:endParaRPr lang="en-US" sz="1286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715" y="2307193"/>
            <a:ext cx="1641991" cy="10147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37715" y="3526155"/>
            <a:ext cx="1641991" cy="1020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0"/>
              </a:lnSpc>
              <a:buNone/>
            </a:pPr>
            <a:r>
              <a:rPr lang="en-US" sz="160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Участие в разработке государственной политики</a:t>
            </a:r>
            <a:endParaRPr lang="en-US" sz="1608" dirty="0"/>
          </a:p>
        </p:txBody>
      </p:sp>
      <p:sp>
        <p:nvSpPr>
          <p:cNvPr id="13" name="Text 8"/>
          <p:cNvSpPr/>
          <p:nvPr/>
        </p:nvSpPr>
        <p:spPr>
          <a:xfrm>
            <a:off x="7437715" y="4644747"/>
            <a:ext cx="1641991" cy="2090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58"/>
              </a:lnSpc>
              <a:buNone/>
            </a:pPr>
            <a:r>
              <a:rPr lang="en-US" sz="128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Ученые и инженеры привлекаются в рабочие группы для участия в разработке государственной политики в научно-технической сфере.</a:t>
            </a:r>
            <a:endParaRPr lang="en-US" sz="128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737" y="2307193"/>
            <a:ext cx="1641991" cy="101477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324737" y="3526155"/>
            <a:ext cx="1641991" cy="1020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0"/>
              </a:lnSpc>
              <a:buNone/>
            </a:pPr>
            <a:r>
              <a:rPr lang="en-US" sz="160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Информирование общественности</a:t>
            </a:r>
            <a:endParaRPr lang="en-US" sz="1608" dirty="0"/>
          </a:p>
        </p:txBody>
      </p:sp>
      <p:sp>
        <p:nvSpPr>
          <p:cNvPr id="16" name="Text 10"/>
          <p:cNvSpPr/>
          <p:nvPr/>
        </p:nvSpPr>
        <p:spPr>
          <a:xfrm>
            <a:off x="9324737" y="4644747"/>
            <a:ext cx="1641991" cy="3136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58"/>
              </a:lnSpc>
              <a:buNone/>
            </a:pPr>
            <a:r>
              <a:rPr lang="en-US" sz="128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Представители научно-технической интеллигенции часто выступают публично, чтобы донести до широкой аудитории важность научных исследований и технологических инноваций.</a:t>
            </a:r>
            <a:endParaRPr lang="en-US" sz="1286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4601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483650" y="471368"/>
            <a:ext cx="7662982" cy="1606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18"/>
              </a:lnSpc>
              <a:buNone/>
            </a:pPr>
            <a:r>
              <a:rPr lang="en-US" sz="337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Взаимодействие научно-технической интеллигенции с другими политическими акторами</a:t>
            </a:r>
            <a:endParaRPr lang="en-US" sz="3374" dirty="0"/>
          </a:p>
        </p:txBody>
      </p:sp>
      <p:sp>
        <p:nvSpPr>
          <p:cNvPr id="5" name="Text 3"/>
          <p:cNvSpPr/>
          <p:nvPr/>
        </p:nvSpPr>
        <p:spPr>
          <a:xfrm>
            <a:off x="3483650" y="2506385"/>
            <a:ext cx="1602105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9"/>
              </a:lnSpc>
              <a:buNone/>
            </a:pPr>
            <a:r>
              <a:rPr lang="en-US" sz="16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Правительство</a:t>
            </a:r>
            <a:endParaRPr lang="en-US" sz="1687" dirty="0"/>
          </a:p>
        </p:txBody>
      </p:sp>
      <p:sp>
        <p:nvSpPr>
          <p:cNvPr id="6" name="Text 4"/>
          <p:cNvSpPr/>
          <p:nvPr/>
        </p:nvSpPr>
        <p:spPr>
          <a:xfrm>
            <a:off x="3483650" y="2945606"/>
            <a:ext cx="1602105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6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часто взаимодействует с правительственными структурами, предоставляя экспертные знания и консультации по научно-техническим вопросам, влияющим на государственную политику.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511522" y="2506385"/>
            <a:ext cx="1602105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09"/>
              </a:lnSpc>
              <a:buNone/>
            </a:pPr>
            <a:r>
              <a:rPr lang="en-US" sz="16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Бизнес</a:t>
            </a:r>
            <a:endParaRPr lang="en-US" sz="1687" dirty="0"/>
          </a:p>
        </p:txBody>
      </p:sp>
      <p:sp>
        <p:nvSpPr>
          <p:cNvPr id="8" name="Text 6"/>
          <p:cNvSpPr/>
          <p:nvPr/>
        </p:nvSpPr>
        <p:spPr>
          <a:xfrm>
            <a:off x="5511522" y="2945606"/>
            <a:ext cx="1602105" cy="3017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6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Представители науки и техники сотрудничают с бизнес-сообществом, помогая внедрять инновационные технологии и разработки в производственные процессы.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539395" y="2506385"/>
            <a:ext cx="1602105" cy="535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09"/>
              </a:lnSpc>
              <a:buNone/>
            </a:pPr>
            <a:r>
              <a:rPr lang="en-US" sz="16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Общественные организации</a:t>
            </a:r>
            <a:endParaRPr lang="en-US" sz="1687" dirty="0"/>
          </a:p>
        </p:txBody>
      </p:sp>
      <p:sp>
        <p:nvSpPr>
          <p:cNvPr id="10" name="Text 8"/>
          <p:cNvSpPr/>
          <p:nvPr/>
        </p:nvSpPr>
        <p:spPr>
          <a:xfrm>
            <a:off x="7539395" y="3213497"/>
            <a:ext cx="1602105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6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часто привлекается экологическими, правозащитными и другими общественными группами для изучения и решения актуальных социальных и экологических проблем.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567267" y="2506385"/>
            <a:ext cx="1602105" cy="803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09"/>
              </a:lnSpc>
              <a:buNone/>
            </a:pPr>
            <a:r>
              <a:rPr lang="en-US" sz="16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Международные организации</a:t>
            </a:r>
            <a:endParaRPr lang="en-US" sz="1687" dirty="0"/>
          </a:p>
        </p:txBody>
      </p:sp>
      <p:sp>
        <p:nvSpPr>
          <p:cNvPr id="12" name="Text 10"/>
          <p:cNvSpPr/>
          <p:nvPr/>
        </p:nvSpPr>
        <p:spPr>
          <a:xfrm>
            <a:off x="9567267" y="3481388"/>
            <a:ext cx="1602105" cy="4114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6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 глобальном уровне научно-техническая интеллигенция взаимодействует с международными организациями, участвуя в разработке и реализации межгосударственных научно-технических программ и инициатив.</a:t>
            </a:r>
            <a:endParaRPr lang="en-US" sz="13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49402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838456" y="427673"/>
            <a:ext cx="6953488" cy="1458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Вызовы и ограничения для научно-технической интеллигенции в политике</a:t>
            </a:r>
            <a:endParaRPr lang="en-US" sz="3062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125" y="2196703"/>
            <a:ext cx="1147286" cy="1393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1407" y="2923461"/>
            <a:ext cx="70604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9"/>
              </a:lnSpc>
              <a:buNone/>
            </a:pPr>
            <a:r>
              <a:rPr lang="en-US" sz="15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6305907" y="2476500"/>
            <a:ext cx="226147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Ограниченное влияние</a:t>
            </a:r>
            <a:endParaRPr lang="en-US" sz="1531" dirty="0"/>
          </a:p>
        </p:txBody>
      </p:sp>
      <p:sp>
        <p:nvSpPr>
          <p:cNvPr id="8" name="Text 5"/>
          <p:cNvSpPr/>
          <p:nvPr/>
        </p:nvSpPr>
        <p:spPr>
          <a:xfrm>
            <a:off x="6305907" y="2812733"/>
            <a:ext cx="433054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Ограниченное влияние на политические решения из-за противостояния других групп интересов</a:t>
            </a:r>
            <a:endParaRPr lang="en-US" sz="1225" dirty="0"/>
          </a:p>
        </p:txBody>
      </p:sp>
      <p:sp>
        <p:nvSpPr>
          <p:cNvPr id="9" name="Shape 6"/>
          <p:cNvSpPr/>
          <p:nvPr/>
        </p:nvSpPr>
        <p:spPr>
          <a:xfrm>
            <a:off x="6189226" y="3593812"/>
            <a:ext cx="4563904" cy="15538"/>
          </a:xfrm>
          <a:prstGeom prst="roundRect">
            <a:avLst>
              <a:gd name="adj" fmla="val 450462"/>
            </a:avLst>
          </a:prstGeom>
          <a:solidFill>
            <a:srgbClr val="CCCCC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482" y="3628906"/>
            <a:ext cx="2294573" cy="13933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31287" y="4170045"/>
            <a:ext cx="90964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9"/>
              </a:lnSpc>
              <a:buNone/>
            </a:pPr>
            <a:r>
              <a:rPr lang="en-US" sz="15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531" dirty="0"/>
          </a:p>
        </p:txBody>
      </p:sp>
      <p:sp>
        <p:nvSpPr>
          <p:cNvPr id="12" name="Text 8"/>
          <p:cNvSpPr/>
          <p:nvPr/>
        </p:nvSpPr>
        <p:spPr>
          <a:xfrm>
            <a:off x="6879550" y="3784402"/>
            <a:ext cx="2113836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Недоверие политиков</a:t>
            </a:r>
            <a:endParaRPr lang="en-US" sz="1531" dirty="0"/>
          </a:p>
        </p:txBody>
      </p:sp>
      <p:sp>
        <p:nvSpPr>
          <p:cNvPr id="13" name="Text 9"/>
          <p:cNvSpPr/>
          <p:nvPr/>
        </p:nvSpPr>
        <p:spPr>
          <a:xfrm>
            <a:off x="6879550" y="4120634"/>
            <a:ext cx="3756898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Недоверие политиков к научно-технической экспертизе, предубежденность против "непрактичных ученых"</a:t>
            </a:r>
            <a:endParaRPr lang="en-US" sz="1225" dirty="0"/>
          </a:p>
        </p:txBody>
      </p:sp>
      <p:sp>
        <p:nvSpPr>
          <p:cNvPr id="14" name="Shape 10"/>
          <p:cNvSpPr/>
          <p:nvPr/>
        </p:nvSpPr>
        <p:spPr>
          <a:xfrm>
            <a:off x="6762869" y="5026015"/>
            <a:ext cx="3990261" cy="15538"/>
          </a:xfrm>
          <a:prstGeom prst="roundRect">
            <a:avLst>
              <a:gd name="adj" fmla="val 450462"/>
            </a:avLst>
          </a:prstGeom>
          <a:solidFill>
            <a:srgbClr val="CCCCC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39" y="5061109"/>
            <a:ext cx="3441859" cy="13933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533073" y="5602248"/>
            <a:ext cx="87154" cy="310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9"/>
              </a:lnSpc>
              <a:buNone/>
            </a:pPr>
            <a:r>
              <a:rPr lang="en-US" sz="15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531" dirty="0"/>
          </a:p>
        </p:txBody>
      </p:sp>
      <p:sp>
        <p:nvSpPr>
          <p:cNvPr id="17" name="Text 12"/>
          <p:cNvSpPr/>
          <p:nvPr/>
        </p:nvSpPr>
        <p:spPr>
          <a:xfrm>
            <a:off x="7453193" y="5216604"/>
            <a:ext cx="250019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Сложность коммуникации</a:t>
            </a:r>
            <a:endParaRPr lang="en-US" sz="1531" dirty="0"/>
          </a:p>
        </p:txBody>
      </p:sp>
      <p:sp>
        <p:nvSpPr>
          <p:cNvPr id="18" name="Text 13"/>
          <p:cNvSpPr/>
          <p:nvPr/>
        </p:nvSpPr>
        <p:spPr>
          <a:xfrm>
            <a:off x="7453193" y="5552837"/>
            <a:ext cx="318325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Сложность эффективной коммуникации сложных научно-технических вопросов широкой общественности</a:t>
            </a:r>
            <a:endParaRPr lang="en-US" sz="1225" dirty="0"/>
          </a:p>
        </p:txBody>
      </p:sp>
      <p:sp>
        <p:nvSpPr>
          <p:cNvPr id="19" name="Text 14"/>
          <p:cNvSpPr/>
          <p:nvPr/>
        </p:nvSpPr>
        <p:spPr>
          <a:xfrm>
            <a:off x="3838456" y="6629400"/>
            <a:ext cx="6953488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Несмотря на важную роль научно-технической интеллигенции в современной политике, они сталкиваются с рядом серьезных вызовов. Ограниченное влияние на политические решения, недоверие политиков к научной экспертизе, а также сложность донесения сложных научно-технических вопросов до широкой общественности являются основными ограничениями для эффективного участия научно-технической интеллигенции в политических процессах.</a:t>
            </a:r>
            <a:endParaRPr lang="en-US" sz="1225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10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32535" y="523280"/>
            <a:ext cx="8507730" cy="17841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83"/>
              </a:lnSpc>
              <a:buNone/>
            </a:pPr>
            <a:r>
              <a:rPr lang="en-US" sz="3746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Перспективы развития роли научно-технической интеллигенции в политике</a:t>
            </a:r>
            <a:endParaRPr lang="en-US" sz="3746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35" y="2592824"/>
            <a:ext cx="951428" cy="1704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69356" y="2783086"/>
            <a:ext cx="2463284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1"/>
              </a:lnSpc>
              <a:buNone/>
            </a:pPr>
            <a:r>
              <a:rPr lang="en-US" sz="187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Укрепление позиций</a:t>
            </a:r>
            <a:endParaRPr lang="en-US" sz="1873" dirty="0"/>
          </a:p>
        </p:txBody>
      </p:sp>
      <p:sp>
        <p:nvSpPr>
          <p:cNvPr id="8" name="Text 4"/>
          <p:cNvSpPr/>
          <p:nvPr/>
        </p:nvSpPr>
        <p:spPr>
          <a:xfrm>
            <a:off x="2469356" y="3194566"/>
            <a:ext cx="7270909" cy="912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98"/>
              </a:lnSpc>
              <a:buNone/>
            </a:pPr>
            <a:r>
              <a:rPr lang="en-US" sz="149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Научно-техническая интеллигенция будет продолжать укреплять свои позиции как ключевой политический актор, оказывающий все большее влияние на принятие важных государственных решений.</a:t>
            </a:r>
            <a:endParaRPr lang="en-US" sz="1498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35" y="4297799"/>
            <a:ext cx="951428" cy="17049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69356" y="4488061"/>
            <a:ext cx="2424708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1"/>
              </a:lnSpc>
              <a:buNone/>
            </a:pPr>
            <a:r>
              <a:rPr lang="en-US" sz="187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Расширение участия</a:t>
            </a:r>
            <a:endParaRPr lang="en-US" sz="1873" dirty="0"/>
          </a:p>
        </p:txBody>
      </p:sp>
      <p:sp>
        <p:nvSpPr>
          <p:cNvPr id="11" name="Text 6"/>
          <p:cNvSpPr/>
          <p:nvPr/>
        </p:nvSpPr>
        <p:spPr>
          <a:xfrm>
            <a:off x="2469356" y="4899541"/>
            <a:ext cx="7270909" cy="912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98"/>
              </a:lnSpc>
              <a:buNone/>
            </a:pPr>
            <a:r>
              <a:rPr lang="en-US" sz="149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Ожидается, что представители научно-технической интеллигенции будут все активнее вовлекаться в политические процессы на различных уровнях - от местного до международного.</a:t>
            </a:r>
            <a:endParaRPr lang="en-US" sz="1498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35" y="6002774"/>
            <a:ext cx="951428" cy="1704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469356" y="6193036"/>
            <a:ext cx="3902631" cy="297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41"/>
              </a:lnSpc>
              <a:buNone/>
            </a:pPr>
            <a:r>
              <a:rPr lang="en-US" sz="1873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Совершенствование механизмов</a:t>
            </a:r>
            <a:endParaRPr lang="en-US" sz="1873" dirty="0"/>
          </a:p>
        </p:txBody>
      </p:sp>
      <p:sp>
        <p:nvSpPr>
          <p:cNvPr id="14" name="Text 8"/>
          <p:cNvSpPr/>
          <p:nvPr/>
        </p:nvSpPr>
        <p:spPr>
          <a:xfrm>
            <a:off x="2469356" y="6604516"/>
            <a:ext cx="7270909" cy="912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98"/>
              </a:lnSpc>
              <a:buNone/>
            </a:pPr>
            <a:r>
              <a:rPr lang="en-US" sz="149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Будут совершенствоваться механизмы взаимодействия научно-технической интеллигенции с политиками и государственными органами, повышая эффективность их сотрудничества.</a:t>
            </a:r>
            <a:endParaRPr lang="en-US" sz="1498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2024-04-06T17:41:04Z</dcterms:created>
  <dcterms:modified xsi:type="dcterms:W3CDTF">2024-04-06T17:41:04Z</dcterms:modified>
</cp:coreProperties>
</file>